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35" r:id="rId2"/>
    <p:sldId id="256" r:id="rId3"/>
    <p:sldId id="321" r:id="rId4"/>
    <p:sldId id="645" r:id="rId5"/>
    <p:sldId id="325" r:id="rId6"/>
    <p:sldId id="331" r:id="rId7"/>
    <p:sldId id="409" r:id="rId8"/>
    <p:sldId id="332" r:id="rId9"/>
    <p:sldId id="498" r:id="rId10"/>
    <p:sldId id="393" r:id="rId11"/>
    <p:sldId id="647" r:id="rId12"/>
    <p:sldId id="279" r:id="rId13"/>
    <p:sldId id="646" r:id="rId14"/>
    <p:sldId id="417" r:id="rId15"/>
    <p:sldId id="513" r:id="rId16"/>
    <p:sldId id="534" r:id="rId17"/>
    <p:sldId id="450" r:id="rId18"/>
    <p:sldId id="649" r:id="rId19"/>
    <p:sldId id="515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44" r:id="rId29"/>
    <p:sldId id="527" r:id="rId30"/>
    <p:sldId id="526" r:id="rId31"/>
    <p:sldId id="525" r:id="rId32"/>
    <p:sldId id="268" r:id="rId33"/>
    <p:sldId id="271" r:id="rId34"/>
    <p:sldId id="270" r:id="rId35"/>
    <p:sldId id="272" r:id="rId36"/>
    <p:sldId id="529" r:id="rId37"/>
  </p:sldIdLst>
  <p:sldSz cx="10287000" cy="6858000" type="35mm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18"/>
  </p:normalViewPr>
  <p:slideViewPr>
    <p:cSldViewPr>
      <p:cViewPr varScale="1">
        <p:scale>
          <a:sx n="89" d="100"/>
          <a:sy n="89" d="100"/>
        </p:scale>
        <p:origin x="1544" y="160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50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handoutMaster" Target="handoutMasters/handout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 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 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 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D769D3C-61D8-DC7D-9D6B-BE02A260A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92075"/>
            <a:ext cx="2733675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s-MX" sz="1400">
                <a:latin typeface="Arial" panose="020B0604020202020204" pitchFamily="34" charset="0"/>
              </a:rPr>
              <a:t>Jack Caravanos, Hunter College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331EDC7-71E6-0285-4108-A1D090FA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8750300"/>
            <a:ext cx="869950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C3D461B4-7DFB-0A46-9DDF-C02077D854DE}" type="datetime1">
              <a:rPr lang="en-US" altLang="es-MX" sz="1400" smtClean="0">
                <a:latin typeface="Arial" panose="020B0604020202020204" pitchFamily="34" charset="0"/>
              </a:rPr>
              <a:pPr>
                <a:defRPr/>
              </a:pPr>
              <a:t>11/8/2022</a:t>
            </a:fld>
            <a:endParaRPr lang="en-US" altLang="es-MX" sz="1400">
              <a:latin typeface="Arial" panose="020B0604020202020204" pitchFamily="34" charset="0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CF3E32-491D-BE7C-500A-B0A87E50B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750300"/>
            <a:ext cx="396875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D4E5BBDB-C3D6-4D43-95F9-D35FADDAE5D9}" type="slidenum">
              <a:rPr lang="en-US" altLang="es-MX" sz="1400" smtClean="0">
                <a:latin typeface="Arial" panose="020B0604020202020204" pitchFamily="34" charset="0"/>
              </a:rPr>
              <a:pPr algn="r">
                <a:defRPr/>
              </a:pPr>
              <a:t>‹Nº›</a:t>
            </a:fld>
            <a:endParaRPr lang="en-US" altLang="es-MX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AD3DD70-D636-9433-0C59-CAEF06B7C0C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C686F74-4B97-505F-5670-6F0B30A468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963D2F2-BB0E-B71C-C8FF-061692B08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92075"/>
            <a:ext cx="2733675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s-MX" sz="1400">
                <a:latin typeface="Arial" panose="020B0604020202020204" pitchFamily="34" charset="0"/>
              </a:rPr>
              <a:t>Jack Caravanos, Hunter College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880B0EC-7D56-CF90-B29F-4CCED902F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8750300"/>
            <a:ext cx="869950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118B5501-E290-3143-9EB4-83F1F002B5F0}" type="datetime1">
              <a:rPr lang="en-US" altLang="es-MX" sz="1400" smtClean="0">
                <a:latin typeface="Arial" panose="020B0604020202020204" pitchFamily="34" charset="0"/>
              </a:rPr>
              <a:pPr>
                <a:defRPr/>
              </a:pPr>
              <a:t>11/8/2022</a:t>
            </a:fld>
            <a:endParaRPr lang="en-US" altLang="es-MX" sz="1400">
              <a:latin typeface="Arial" panose="020B0604020202020204" pitchFamily="34" charset="0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56EE9A3-7D16-FE1E-7540-A38BAE55B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750300"/>
            <a:ext cx="396875" cy="30162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1F4ABEC4-0828-AD49-9D7A-26062B3B773B}" type="slidenum">
              <a:rPr lang="en-US" altLang="es-MX" sz="1400" smtClean="0">
                <a:latin typeface="Arial" panose="020B0604020202020204" pitchFamily="34" charset="0"/>
              </a:rPr>
              <a:pPr algn="r">
                <a:defRPr/>
              </a:pPr>
              <a:t>‹Nº›</a:t>
            </a:fld>
            <a:endParaRPr lang="en-US" altLang="es-MX" sz="140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59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41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48550" y="457200"/>
            <a:ext cx="2305050" cy="5715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6762750" cy="57150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18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035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154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533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33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33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62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400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4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462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017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001F7F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CD259DFD-5DCF-9ABD-5B04-592074A9CA7F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107950"/>
            <a:ext cx="10045700" cy="6642100"/>
            <a:chOff x="76" y="68"/>
            <a:chExt cx="6328" cy="4184"/>
          </a:xfrm>
        </p:grpSpPr>
        <p:sp>
          <p:nvSpPr>
            <p:cNvPr id="1030" name="Rectangle 2">
              <a:extLst>
                <a:ext uri="{FF2B5EF4-FFF2-40B4-BE49-F238E27FC236}">
                  <a16:creationId xmlns:a16="http://schemas.microsoft.com/office/drawing/2014/main" id="{394B8F78-1781-15DB-1812-C632C44EA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" y="68"/>
              <a:ext cx="6328" cy="4184"/>
            </a:xfrm>
            <a:prstGeom prst="rect">
              <a:avLst/>
            </a:prstGeom>
            <a:gradFill rotWithShape="0">
              <a:gsLst>
                <a:gs pos="0">
                  <a:srgbClr val="3352B2"/>
                </a:gs>
                <a:gs pos="50000">
                  <a:srgbClr val="00279F"/>
                </a:gs>
                <a:gs pos="100000">
                  <a:srgbClr val="3352B2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s-MX" altLang="es-MX"/>
            </a:p>
          </p:txBody>
        </p:sp>
        <p:sp>
          <p:nvSpPr>
            <p:cNvPr id="1031" name="Rectangle 3">
              <a:extLst>
                <a:ext uri="{FF2B5EF4-FFF2-40B4-BE49-F238E27FC236}">
                  <a16:creationId xmlns:a16="http://schemas.microsoft.com/office/drawing/2014/main" id="{0D87120A-CAD3-8B88-88F6-F71373C15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140"/>
              <a:ext cx="6154" cy="4036"/>
            </a:xfrm>
            <a:prstGeom prst="rect">
              <a:avLst/>
            </a:prstGeom>
            <a:gradFill rotWithShape="0">
              <a:gsLst>
                <a:gs pos="0">
                  <a:srgbClr val="00279F"/>
                </a:gs>
                <a:gs pos="50000">
                  <a:srgbClr val="4C67BC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s-MX" altLang="es-MX"/>
            </a:p>
          </p:txBody>
        </p:sp>
        <p:sp>
          <p:nvSpPr>
            <p:cNvPr id="1032" name="Rectangle 4">
              <a:extLst>
                <a:ext uri="{FF2B5EF4-FFF2-40B4-BE49-F238E27FC236}">
                  <a16:creationId xmlns:a16="http://schemas.microsoft.com/office/drawing/2014/main" id="{466F4801-54D8-DE16-9944-CC3798DB0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" y="188"/>
              <a:ext cx="6051" cy="3944"/>
            </a:xfrm>
            <a:prstGeom prst="rect">
              <a:avLst/>
            </a:prstGeom>
            <a:gradFill rotWithShape="0">
              <a:gsLst>
                <a:gs pos="0">
                  <a:srgbClr val="4C67BC"/>
                </a:gs>
                <a:gs pos="50000">
                  <a:srgbClr val="00279F"/>
                </a:gs>
                <a:gs pos="100000">
                  <a:srgbClr val="4C67BC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s-MX" altLang="es-MX"/>
            </a:p>
          </p:txBody>
        </p:sp>
        <p:sp>
          <p:nvSpPr>
            <p:cNvPr id="1033" name="Rectangle 5">
              <a:extLst>
                <a:ext uri="{FF2B5EF4-FFF2-40B4-BE49-F238E27FC236}">
                  <a16:creationId xmlns:a16="http://schemas.microsoft.com/office/drawing/2014/main" id="{CE31BEDA-15EC-38DD-7414-812DF813B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" y="272"/>
              <a:ext cx="5869" cy="3776"/>
            </a:xfrm>
            <a:prstGeom prst="rect">
              <a:avLst/>
            </a:prstGeom>
            <a:gradFill rotWithShape="0">
              <a:gsLst>
                <a:gs pos="0">
                  <a:srgbClr val="000C2F"/>
                </a:gs>
                <a:gs pos="100000">
                  <a:srgbClr val="00279F"/>
                </a:gs>
              </a:gsLst>
              <a:lin ang="54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s-MX" altLang="es-MX"/>
            </a:p>
          </p:txBody>
        </p:sp>
      </p:grpSp>
      <p:sp>
        <p:nvSpPr>
          <p:cNvPr id="1027" name="Rectangle 7">
            <a:extLst>
              <a:ext uri="{FF2B5EF4-FFF2-40B4-BE49-F238E27FC236}">
                <a16:creationId xmlns:a16="http://schemas.microsoft.com/office/drawing/2014/main" id="{5DB44263-BD2B-FC3F-C929-EBB728B7F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922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</a:p>
        </p:txBody>
      </p:sp>
      <p:sp>
        <p:nvSpPr>
          <p:cNvPr id="1028" name="Rectangle 8">
            <a:extLst>
              <a:ext uri="{FF2B5EF4-FFF2-40B4-BE49-F238E27FC236}">
                <a16:creationId xmlns:a16="http://schemas.microsoft.com/office/drawing/2014/main" id="{4D684739-4103-E238-B69D-515640956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922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AE61954B-DF45-6827-C379-3620A178D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5650" y="6470650"/>
            <a:ext cx="538163" cy="333375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BC0BEA1A-C4CA-FA43-9C30-894AE20C10CD}" type="slidenum">
              <a:rPr lang="en-US" altLang="es-MX" sz="1600" b="1" smtClean="0">
                <a:latin typeface="Arial" panose="020B0604020202020204" pitchFamily="34" charset="0"/>
              </a:rPr>
              <a:pPr algn="r">
                <a:defRPr/>
              </a:pPr>
              <a:t>‹Nº›</a:t>
            </a:fld>
            <a:endParaRPr lang="en-US" altLang="es-MX" sz="140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l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chemeClr val="accent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lr>
          <a:schemeClr val="accent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4.vml" /><Relationship Id="rId4" Type="http://schemas.openxmlformats.org/officeDocument/2006/relationships/image" Target="../media/image8.emf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8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5.vml" /><Relationship Id="rId4" Type="http://schemas.openxmlformats.org/officeDocument/2006/relationships/image" Target="../media/image11.emf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6.vml" /><Relationship Id="rId4" Type="http://schemas.openxmlformats.org/officeDocument/2006/relationships/image" Target="../media/image22.emf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1.vml" /><Relationship Id="rId4" Type="http://schemas.openxmlformats.org/officeDocument/2006/relationships/image" Target="../media/image4.em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2.vml" /><Relationship Id="rId4" Type="http://schemas.openxmlformats.org/officeDocument/2006/relationships/image" Target="../media/image5.emf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 /><Relationship Id="rId2" Type="http://schemas.openxmlformats.org/officeDocument/2006/relationships/slideLayout" Target="../slideLayouts/slideLayout6.xml" /><Relationship Id="rId1" Type="http://schemas.openxmlformats.org/officeDocument/2006/relationships/vmlDrawing" Target="../drawings/vmlDrawing3.vml" /><Relationship Id="rId4" Type="http://schemas.openxmlformats.org/officeDocument/2006/relationships/image" Target="../media/image6.emf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>
            <a:extLst>
              <a:ext uri="{FF2B5EF4-FFF2-40B4-BE49-F238E27FC236}">
                <a16:creationId xmlns:a16="http://schemas.microsoft.com/office/drawing/2014/main" id="{BFB8D432-CF06-6F11-2972-E27DA691A7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71525" y="692150"/>
            <a:ext cx="8743950" cy="2908300"/>
          </a:xfrm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Región Lagunera.</a:t>
            </a:r>
            <a:br>
              <a:rPr lang="es-MX" altLang="es-MX">
                <a:ea typeface="ＭＳ Ｐゴシック" panose="020B0600070205080204" pitchFamily="34" charset="-128"/>
              </a:rPr>
            </a:br>
            <a:r>
              <a:rPr lang="es-MX" altLang="es-MX">
                <a:ea typeface="ＭＳ Ｐゴシック" panose="020B0600070205080204" pitchFamily="34" charset="-128"/>
              </a:rPr>
              <a:t>Region de Emergencia Sanitaria y Amabiental</a:t>
            </a:r>
          </a:p>
        </p:txBody>
      </p:sp>
      <p:sp>
        <p:nvSpPr>
          <p:cNvPr id="30722" name="Subtítulo 2">
            <a:extLst>
              <a:ext uri="{FF2B5EF4-FFF2-40B4-BE49-F238E27FC236}">
                <a16:creationId xmlns:a16="http://schemas.microsoft.com/office/drawing/2014/main" id="{2C8EE482-ECB1-8C1E-1791-A973AB441C6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altLang="es-MX" sz="2800">
                <a:ea typeface="ＭＳ Ｐゴシック" panose="020B0600070205080204" pitchFamily="34" charset="-128"/>
              </a:rPr>
              <a:t>Universidad Juárez del Estado de Durango</a:t>
            </a:r>
          </a:p>
          <a:p>
            <a:r>
              <a:rPr lang="es-MX" altLang="es-MX" sz="2800">
                <a:ea typeface="ＭＳ Ｐゴシック" panose="020B0600070205080204" pitchFamily="34" charset="-128"/>
              </a:rPr>
              <a:t>Centro de Investigación y de Estudios Avanzados del IPN</a:t>
            </a:r>
          </a:p>
        </p:txBody>
      </p:sp>
    </p:spTree>
    <p:extLst>
      <p:ext uri="{BB962C8B-B14F-4D97-AF65-F5344CB8AC3E}">
        <p14:creationId xmlns:p14="http://schemas.microsoft.com/office/powerpoint/2010/main" val="232479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E3467DCF-4996-EAB6-2B32-B58A0A8AC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600200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/>
          </a:p>
        </p:txBody>
      </p:sp>
      <p:sp>
        <p:nvSpPr>
          <p:cNvPr id="29698" name="Rectangle 5">
            <a:extLst>
              <a:ext uri="{FF2B5EF4-FFF2-40B4-BE49-F238E27FC236}">
                <a16:creationId xmlns:a16="http://schemas.microsoft.com/office/drawing/2014/main" id="{4A9418D2-A0B3-8D47-5059-5A177D7F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600200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/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05B99874-F8D3-BC21-F7AB-2147C096E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s-ES" sz="2400"/>
              <a:t>Ejecución matemática en función de los NPS.</a:t>
            </a:r>
            <a:endParaRPr lang="es-MX" altLang="es-ES" sz="2400"/>
          </a:p>
        </p:txBody>
      </p:sp>
      <p:sp>
        <p:nvSpPr>
          <p:cNvPr id="29700" name="Rectangle 8">
            <a:extLst>
              <a:ext uri="{FF2B5EF4-FFF2-40B4-BE49-F238E27FC236}">
                <a16:creationId xmlns:a16="http://schemas.microsoft.com/office/drawing/2014/main" id="{A021BE23-ED73-A091-B35C-7CD4BA4F4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164782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/>
          </a:p>
        </p:txBody>
      </p:sp>
      <p:graphicFrame>
        <p:nvGraphicFramePr>
          <p:cNvPr id="29701" name="Object 7">
            <a:extLst>
              <a:ext uri="{FF2B5EF4-FFF2-40B4-BE49-F238E27FC236}">
                <a16:creationId xmlns:a16="http://schemas.microsoft.com/office/drawing/2014/main" id="{25C625EB-9113-48A6-A347-94605CCDAA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219200"/>
          <a:ext cx="9296400" cy="51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Gráfico" r:id="rId3" imgW="5816600" imgH="3606800" progId="Excel.Chart.8">
                  <p:embed/>
                </p:oleObj>
              </mc:Choice>
              <mc:Fallback>
                <p:oleObj name="Gráfico" r:id="rId3" imgW="5816600" imgH="3606800" progId="Excel.Chart.8">
                  <p:embed/>
                  <p:pic>
                    <p:nvPicPr>
                      <p:cNvPr id="29701" name="Object 7">
                        <a:extLst>
                          <a:ext uri="{FF2B5EF4-FFF2-40B4-BE49-F238E27FC236}">
                            <a16:creationId xmlns:a16="http://schemas.microsoft.com/office/drawing/2014/main" id="{25C625EB-9113-48A6-A347-94605CCDAA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9296400" cy="513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10">
            <a:extLst>
              <a:ext uri="{FF2B5EF4-FFF2-40B4-BE49-F238E27FC236}">
                <a16:creationId xmlns:a16="http://schemas.microsoft.com/office/drawing/2014/main" id="{6F3DFDFD-2669-3E40-10FB-DB09FEC30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s-ES_tradnl" altLang="es-ES" sz="2000"/>
              <a:t>Lead in blood </a:t>
            </a:r>
            <a:r>
              <a:rPr lang="es-ES_tradnl" altLang="es-ES" sz="2000">
                <a:cs typeface="Arial" panose="020B0604020202020204" pitchFamily="34" charset="0"/>
              </a:rPr>
              <a:t>µg/dL</a:t>
            </a:r>
            <a:endParaRPr lang="es-MX" altLang="es-ES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36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8549F7B-C35A-BC22-B23F-1765D67DB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s-ES_tradnl" altLang="es-MX">
                <a:ea typeface="ＭＳ Ｐゴシック" panose="020B0600070205080204" pitchFamily="34" charset="-128"/>
              </a:rPr>
              <a:t>Exposición a multiples metales en Torreón por residuos industriales</a:t>
            </a:r>
          </a:p>
        </p:txBody>
      </p:sp>
      <p:pic>
        <p:nvPicPr>
          <p:cNvPr id="38914" name="Imagen 4">
            <a:extLst>
              <a:ext uri="{FF2B5EF4-FFF2-40B4-BE49-F238E27FC236}">
                <a16:creationId xmlns:a16="http://schemas.microsoft.com/office/drawing/2014/main" id="{EE07F60A-8AF2-2809-CE54-7FD6F0C7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273050"/>
            <a:ext cx="5283200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Placeholder 3">
            <a:extLst>
              <a:ext uri="{FF2B5EF4-FFF2-40B4-BE49-F238E27FC236}">
                <a16:creationId xmlns:a16="http://schemas.microsoft.com/office/drawing/2014/main" id="{E5B10725-131B-679C-9D9B-E72EE989896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 anchor="ctr"/>
          <a:lstStyle/>
          <a:p>
            <a:r>
              <a:rPr lang="es-ES_tradnl" altLang="es-MX">
                <a:ea typeface="ＭＳ Ｐゴシック" panose="020B0600070205080204" pitchFamily="34" charset="-128"/>
              </a:rPr>
              <a:t>Existe exposición a muy diversos elementos metálicos, así como diversas fuentes.</a:t>
            </a:r>
          </a:p>
          <a:p>
            <a:r>
              <a:rPr lang="es-ES_tradnl" altLang="es-MX">
                <a:ea typeface="ＭＳ Ｐゴシック" panose="020B0600070205080204" pitchFamily="34" charset="-128"/>
              </a:rPr>
              <a:t>Metales:</a:t>
            </a:r>
          </a:p>
          <a:p>
            <a:r>
              <a:rPr lang="es-ES_tradnl" altLang="es-MX">
                <a:ea typeface="ＭＳ Ｐゴシック" panose="020B0600070205080204" pitchFamily="34" charset="-128"/>
              </a:rPr>
              <a:t>Arsénico, Plomo, Cadmio, Molibdeno, Talio, Mercurio, Uranio. </a:t>
            </a:r>
          </a:p>
          <a:p>
            <a:r>
              <a:rPr lang="es-ES_tradnl" altLang="es-MX">
                <a:ea typeface="ＭＳ Ｐゴシック" panose="020B0600070205080204" pitchFamily="34" charset="-128"/>
              </a:rPr>
              <a:t>Fuentes: </a:t>
            </a:r>
          </a:p>
          <a:p>
            <a:r>
              <a:rPr lang="es-ES_tradnl" altLang="es-MX">
                <a:ea typeface="ＭＳ Ｐゴシック" panose="020B0600070205080204" pitchFamily="34" charset="-128"/>
              </a:rPr>
              <a:t>Metalúrgica, Cementeras, Minería de calcitas, Parque vehicular, etc. </a:t>
            </a:r>
          </a:p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766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">
            <a:extLst>
              <a:ext uri="{FF2B5EF4-FFF2-40B4-BE49-F238E27FC236}">
                <a16:creationId xmlns:a16="http://schemas.microsoft.com/office/drawing/2014/main" id="{AAC91A3B-C45C-52BE-8135-886486AA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31825"/>
            <a:ext cx="849312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23C0ABF-9003-A9E4-F629-653AA350DC2C}"/>
              </a:ext>
            </a:extLst>
          </p:cNvPr>
          <p:cNvCxnSpPr/>
          <p:nvPr/>
        </p:nvCxnSpPr>
        <p:spPr>
          <a:xfrm>
            <a:off x="1258888" y="4429125"/>
            <a:ext cx="7839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864F497-CEB8-0204-9244-7FBFFE158D9D}"/>
              </a:ext>
            </a:extLst>
          </p:cNvPr>
          <p:cNvSpPr txBox="1"/>
          <p:nvPr/>
        </p:nvSpPr>
        <p:spPr>
          <a:xfrm>
            <a:off x="0" y="5878513"/>
            <a:ext cx="9861550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350" dirty="0"/>
              <a:t>Figura 7. Comparativo de </a:t>
            </a:r>
            <a:r>
              <a:rPr lang="es-ES" sz="1350" dirty="0"/>
              <a:t>medias de los niveles de plomo en población </a:t>
            </a:r>
            <a:r>
              <a:rPr lang="es-MX" sz="1350" dirty="0"/>
              <a:t>≤</a:t>
            </a:r>
            <a:r>
              <a:rPr lang="es-ES" sz="1350" dirty="0"/>
              <a:t> 15 años de 1998 al 2021. </a:t>
            </a:r>
            <a:endParaRPr lang="es-MX" sz="135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A63004-2021-E36D-F159-A68804846747}"/>
              </a:ext>
            </a:extLst>
          </p:cNvPr>
          <p:cNvSpPr/>
          <p:nvPr/>
        </p:nvSpPr>
        <p:spPr>
          <a:xfrm>
            <a:off x="5010150" y="3729038"/>
            <a:ext cx="682625" cy="20701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1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3">
            <a:extLst>
              <a:ext uri="{FF2B5EF4-FFF2-40B4-BE49-F238E27FC236}">
                <a16:creationId xmlns:a16="http://schemas.microsoft.com/office/drawing/2014/main" id="{04D40184-8DB4-DB4D-D8C2-063D5911E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z="4000">
                <a:solidFill>
                  <a:schemeClr val="tx1"/>
                </a:solidFill>
                <a:ea typeface="ＭＳ Ｐゴシック" panose="020B0600070205080204" pitchFamily="34" charset="-128"/>
              </a:rPr>
              <a:t>Propuesta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18A2E28-1C93-EA90-78B4-043896C3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s-MX" dirty="0"/>
              <a:t>Determinación de metal(</a:t>
            </a:r>
            <a:r>
              <a:rPr lang="es-MX" dirty="0" err="1"/>
              <a:t>loid</a:t>
            </a:r>
            <a:r>
              <a:rPr lang="es-MX" dirty="0"/>
              <a:t>)es en el medio ambiente atmosférico del área urbana de Torreón (PM10)</a:t>
            </a:r>
          </a:p>
          <a:p>
            <a:pPr>
              <a:defRPr/>
            </a:pPr>
            <a:endParaRPr lang="es-MX" dirty="0"/>
          </a:p>
          <a:p>
            <a:pPr>
              <a:defRPr/>
            </a:pPr>
            <a:r>
              <a:rPr lang="es-MX" dirty="0"/>
              <a:t>Determinación de metal(</a:t>
            </a:r>
            <a:r>
              <a:rPr lang="es-MX" dirty="0" err="1"/>
              <a:t>loid</a:t>
            </a:r>
            <a:r>
              <a:rPr lang="es-MX" dirty="0"/>
              <a:t>)es en muestras de polvos urbanos del área urbana de Torreón</a:t>
            </a:r>
          </a:p>
          <a:p>
            <a:pPr>
              <a:defRPr/>
            </a:pPr>
            <a:endParaRPr lang="es-MX" dirty="0"/>
          </a:p>
          <a:p>
            <a:pPr>
              <a:defRPr/>
            </a:pPr>
            <a:r>
              <a:rPr lang="es-MX" dirty="0"/>
              <a:t>Determinación de metal(loid)es en pruebas de bioaccesibilidad de las muestras de residuos metalúrgicos en la Ciudad de Torreón.</a:t>
            </a:r>
          </a:p>
          <a:p>
            <a:pPr>
              <a:defRPr/>
            </a:pPr>
            <a:endParaRPr lang="es-MX" dirty="0"/>
          </a:p>
          <a:p>
            <a:pPr>
              <a:defRPr/>
            </a:pPr>
            <a:r>
              <a:rPr lang="es-MX" dirty="0"/>
              <a:t>Determinación de metal(loid)es en muestras de sangre de habitantes de Torreón.</a:t>
            </a:r>
          </a:p>
        </p:txBody>
      </p:sp>
    </p:spTree>
    <p:extLst>
      <p:ext uri="{BB962C8B-B14F-4D97-AF65-F5344CB8AC3E}">
        <p14:creationId xmlns:p14="http://schemas.microsoft.com/office/powerpoint/2010/main" val="1235039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39728801-471F-3049-E850-955F415845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3500" y="609600"/>
            <a:ext cx="7810500" cy="4043363"/>
          </a:xfrm>
          <a:noFill/>
        </p:spPr>
        <p:txBody>
          <a:bodyPr/>
          <a:lstStyle/>
          <a:p>
            <a:r>
              <a:rPr lang="es-MX" altLang="es-MX" b="1">
                <a:ea typeface="ＭＳ Ｐゴシック" panose="020B0600070205080204" pitchFamily="34" charset="-128"/>
              </a:rPr>
              <a:t>Impacto del abatimiento de los mantos acuíferos en la salud pública de la Región Lagunera.</a:t>
            </a:r>
            <a:br>
              <a:rPr lang="es-MX" altLang="es-MX" b="1">
                <a:ea typeface="ＭＳ Ｐゴシック" panose="020B0600070205080204" pitchFamily="34" charset="-128"/>
              </a:rPr>
            </a:br>
            <a:r>
              <a:rPr lang="es-MX" altLang="es-MX" b="1">
                <a:ea typeface="ＭＳ Ｐゴシック" panose="020B0600070205080204" pitchFamily="34" charset="-128"/>
              </a:rPr>
              <a:t>Perspectiva epidemiológica</a:t>
            </a:r>
            <a:endParaRPr lang="en-US" altLang="es-MX">
              <a:ea typeface="ＭＳ Ｐゴシック" panose="020B0600070205080204" pitchFamily="34" charset="-128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F61E88A9-ED57-F44D-B74F-C8CA08C792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13325"/>
            <a:ext cx="7391400" cy="936625"/>
          </a:xfrm>
          <a:noFill/>
        </p:spPr>
        <p:txBody>
          <a:bodyPr/>
          <a:lstStyle/>
          <a:p>
            <a:r>
              <a:rPr lang="es-MX" altLang="es-MX" sz="2000">
                <a:ea typeface="ＭＳ Ｐゴシック" panose="020B0600070205080204" pitchFamily="34" charset="-128"/>
              </a:rPr>
              <a:t>Universidad Juárez del Estado de Durango</a:t>
            </a:r>
          </a:p>
          <a:p>
            <a:r>
              <a:rPr lang="es-MX" altLang="es-MX" sz="2000">
                <a:ea typeface="ＭＳ Ｐゴシック" panose="020B0600070205080204" pitchFamily="34" charset="-128"/>
              </a:rPr>
              <a:t>Centro de Investigación y de Estudios Avanzados del IPN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42FC4818-7D18-2331-D5DC-4D44A2F2A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9220200" cy="990600"/>
          </a:xfrm>
        </p:spPr>
        <p:txBody>
          <a:bodyPr/>
          <a:lstStyle/>
          <a:p>
            <a:r>
              <a:rPr lang="es-MX" altLang="es-MX">
                <a:solidFill>
                  <a:schemeClr val="tx1"/>
                </a:solidFill>
                <a:ea typeface="ＭＳ Ｐゴシック" panose="020B0600070205080204" pitchFamily="34" charset="-128"/>
              </a:rPr>
              <a:t>Concentraciones de Arsénico en orina en niños de Torreon, Coah.</a:t>
            </a:r>
          </a:p>
        </p:txBody>
      </p:sp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id="{0246BE92-FF3C-D99D-D976-7F3FDF93A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2350" y="1987550"/>
          <a:ext cx="56769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Documento" r:id="rId3" imgW="5715000" imgH="4013200" progId="Word.Document.8">
                  <p:embed/>
                </p:oleObj>
              </mc:Choice>
              <mc:Fallback>
                <p:oleObj name="Documento" r:id="rId3" imgW="5715000" imgH="4013200" progId="Word.Document.8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id="{0246BE92-FF3C-D99D-D976-7F3FDF93AD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1987550"/>
                        <a:ext cx="5676900" cy="41052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msotw9_temp0">
            <a:extLst>
              <a:ext uri="{FF2B5EF4-FFF2-40B4-BE49-F238E27FC236}">
                <a16:creationId xmlns:a16="http://schemas.microsoft.com/office/drawing/2014/main" id="{A7C5BC27-4460-5CEB-B43F-68FC3EF6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922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3">
            <a:extLst>
              <a:ext uri="{FF2B5EF4-FFF2-40B4-BE49-F238E27FC236}">
                <a16:creationId xmlns:a16="http://schemas.microsoft.com/office/drawing/2014/main" id="{2C236021-0C33-1865-9A01-728977E56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s-MX" altLang="es-MX" sz="1400">
                <a:solidFill>
                  <a:srgbClr val="FFFFFF"/>
                </a:solidFill>
              </a:rPr>
              <a:t>Del Razo, Garcia-Vargas y Col. (1993) Environ. Pollut. 80:91-94.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C6DB8C3B-7CFA-97E6-F8E8-0FA9E9CAD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988" y="3141663"/>
            <a:ext cx="9220200" cy="990600"/>
          </a:xfrm>
        </p:spPr>
        <p:txBody>
          <a:bodyPr/>
          <a:lstStyle/>
          <a:p>
            <a:r>
              <a:rPr lang="es-ES_tradnl" altLang="es-MX">
                <a:ea typeface="ＭＳ Ｐゴシック" panose="020B0600070205080204" pitchFamily="34" charset="-128"/>
              </a:rPr>
              <a:t>ESCENARIO RURAL</a:t>
            </a:r>
            <a:endParaRPr lang="es-ES" altLang="es-MX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3">
            <a:extLst>
              <a:ext uri="{FF2B5EF4-FFF2-40B4-BE49-F238E27FC236}">
                <a16:creationId xmlns:a16="http://schemas.microsoft.com/office/drawing/2014/main" id="{F32A0441-2653-10C7-ED7F-3AA9B650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434975"/>
            <a:ext cx="90011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4">
            <a:extLst>
              <a:ext uri="{FF2B5EF4-FFF2-40B4-BE49-F238E27FC236}">
                <a16:creationId xmlns:a16="http://schemas.microsoft.com/office/drawing/2014/main" id="{9FD6EC0B-1054-9950-1791-EDC6EF871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988" y="2205038"/>
            <a:ext cx="9220200" cy="2395537"/>
          </a:xfrm>
        </p:spPr>
        <p:txBody>
          <a:bodyPr/>
          <a:lstStyle/>
          <a:p>
            <a:r>
              <a:rPr lang="en-US" altLang="es-MX" sz="4000">
                <a:ea typeface="ＭＳ Ｐゴシック" panose="020B0600070205080204" pitchFamily="34" charset="-128"/>
              </a:rPr>
              <a:t>Lesiones clínicas precancerosas por exposición crónica a arsénico a través del agua de bebida (Arsenicismo)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D9425E6-5407-F5B3-C5CA-C8A0243DB1BF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1333500" y="981075"/>
            <a:ext cx="7772400" cy="2592388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Exposición a metales, 120 años de exposición a plomo en Torreón</a:t>
            </a:r>
            <a:endParaRPr lang="en-US" altLang="es-MX" sz="4000" dirty="0">
              <a:ea typeface="+mj-ea"/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E2989B5-0F25-DA4C-02B6-31A0F0844701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327150" y="3962400"/>
            <a:ext cx="7561263" cy="2130425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s-ES_tradnl" altLang="es-ES" sz="2800" b="1">
                <a:ea typeface="ＭＳ Ｐゴシック" panose="020B0600070205080204" pitchFamily="34" charset="-128"/>
              </a:rPr>
              <a:t>Facultad de Ciencias de la Salud, UJED</a:t>
            </a:r>
          </a:p>
          <a:p>
            <a:pPr marL="342900" indent="-342900" eaLnBrk="1" hangingPunct="1">
              <a:lnSpc>
                <a:spcPct val="90000"/>
              </a:lnSpc>
            </a:pPr>
            <a:r>
              <a:rPr lang="es-ES_tradnl" altLang="es-ES" sz="2800" b="1">
                <a:ea typeface="ＭＳ Ｐゴシック" panose="020B0600070205080204" pitchFamily="34" charset="-128"/>
              </a:rPr>
              <a:t>Centro de Investigación y de Estudios Avanzados</a:t>
            </a:r>
          </a:p>
          <a:p>
            <a:pPr marL="342900" indent="-342900" eaLnBrk="1" hangingPunct="1">
              <a:lnSpc>
                <a:spcPct val="90000"/>
              </a:lnSpc>
            </a:pPr>
            <a:r>
              <a:rPr lang="es-ES_tradnl" altLang="es-ES" sz="2800" b="1">
                <a:ea typeface="ＭＳ Ｐゴシック" panose="020B0600070205080204" pitchFamily="34" charset="-128"/>
              </a:rPr>
              <a:t>Centro de Salud Ambiental, SSC</a:t>
            </a:r>
          </a:p>
        </p:txBody>
      </p:sp>
    </p:spTree>
    <p:extLst>
      <p:ext uri="{BB962C8B-B14F-4D97-AF65-F5344CB8AC3E}">
        <p14:creationId xmlns:p14="http://schemas.microsoft.com/office/powerpoint/2010/main" val="60079208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41B0A10-F6D4-03A2-53A4-266D96954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Lesiones: Hipocromía cutánea</a:t>
            </a:r>
          </a:p>
        </p:txBody>
      </p:sp>
      <p:pic>
        <p:nvPicPr>
          <p:cNvPr id="9218" name="Picture 3" descr="DSC00149">
            <a:extLst>
              <a:ext uri="{FF2B5EF4-FFF2-40B4-BE49-F238E27FC236}">
                <a16:creationId xmlns:a16="http://schemas.microsoft.com/office/drawing/2014/main" id="{413DD773-D120-B23B-F5E4-BF0919A3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89154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21C4DC1-113A-3BAE-E759-84E5D36CC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Lesiones: Hiperqueratosis palmar</a:t>
            </a:r>
          </a:p>
        </p:txBody>
      </p:sp>
      <p:pic>
        <p:nvPicPr>
          <p:cNvPr id="10242" name="Picture 3" descr="DSC00161">
            <a:extLst>
              <a:ext uri="{FF2B5EF4-FFF2-40B4-BE49-F238E27FC236}">
                <a16:creationId xmlns:a16="http://schemas.microsoft.com/office/drawing/2014/main" id="{7F0BF032-A50D-1146-C9C7-BD8C37D6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8763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47F5EE40-200D-F9B7-FF29-EF20E5D30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Lesiones: Hiperqueratosis plantar</a:t>
            </a:r>
          </a:p>
        </p:txBody>
      </p:sp>
      <p:pic>
        <p:nvPicPr>
          <p:cNvPr id="11266" name="Picture 3" descr="DSC00144">
            <a:extLst>
              <a:ext uri="{FF2B5EF4-FFF2-40B4-BE49-F238E27FC236}">
                <a16:creationId xmlns:a16="http://schemas.microsoft.com/office/drawing/2014/main" id="{89515EFD-C7C2-5008-E5EA-9312989F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8001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1BEF5189-D5F2-F6BA-D187-EA19DF315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Lesiones: Hiperqueratosis en tronco</a:t>
            </a:r>
          </a:p>
        </p:txBody>
      </p:sp>
      <p:pic>
        <p:nvPicPr>
          <p:cNvPr id="12290" name="Picture 3" descr="DSC00166">
            <a:extLst>
              <a:ext uri="{FF2B5EF4-FFF2-40B4-BE49-F238E27FC236}">
                <a16:creationId xmlns:a16="http://schemas.microsoft.com/office/drawing/2014/main" id="{9AAC7BA9-12E7-CAF3-5D73-838DD046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853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2A47CE58-B55A-A6B8-C96D-FE63AABA7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Lesiones: Enfermedad de Bowen</a:t>
            </a:r>
          </a:p>
        </p:txBody>
      </p:sp>
      <p:pic>
        <p:nvPicPr>
          <p:cNvPr id="13314" name="Picture 3" descr="DSC00143">
            <a:extLst>
              <a:ext uri="{FF2B5EF4-FFF2-40B4-BE49-F238E27FC236}">
                <a16:creationId xmlns:a16="http://schemas.microsoft.com/office/drawing/2014/main" id="{56F3193D-6143-9051-26CE-AB91557D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5900"/>
            <a:ext cx="6400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B8439BDB-43BA-5FAF-2B0F-E30DF32F8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 ulcerativas</a:t>
            </a:r>
          </a:p>
        </p:txBody>
      </p:sp>
      <p:pic>
        <p:nvPicPr>
          <p:cNvPr id="14338" name="Picture 3" descr="DSC00139">
            <a:extLst>
              <a:ext uri="{FF2B5EF4-FFF2-40B4-BE49-F238E27FC236}">
                <a16:creationId xmlns:a16="http://schemas.microsoft.com/office/drawing/2014/main" id="{3621DF29-A6BC-5EEC-530E-6463BA3F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80010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59460BE-0682-901F-6FA3-7FB0E252D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 ulcerativas</a:t>
            </a:r>
          </a:p>
        </p:txBody>
      </p:sp>
      <p:pic>
        <p:nvPicPr>
          <p:cNvPr id="15362" name="Picture 3" descr="DSC00158">
            <a:extLst>
              <a:ext uri="{FF2B5EF4-FFF2-40B4-BE49-F238E27FC236}">
                <a16:creationId xmlns:a16="http://schemas.microsoft.com/office/drawing/2014/main" id="{3894FB3A-0306-BE00-D11C-F4318249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8001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9A9F3D-EE93-8B9E-7149-D58C44964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Lesiones ulcerativas</a:t>
            </a:r>
          </a:p>
        </p:txBody>
      </p:sp>
      <p:pic>
        <p:nvPicPr>
          <p:cNvPr id="16386" name="Picture 3" descr="DSC00154">
            <a:extLst>
              <a:ext uri="{FF2B5EF4-FFF2-40B4-BE49-F238E27FC236}">
                <a16:creationId xmlns:a16="http://schemas.microsoft.com/office/drawing/2014/main" id="{51551BCF-CF22-E9A2-238A-BD8B92D8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8001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6855BAD-21C0-797B-329F-F40ADAF3B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MX" sz="2800">
                <a:ea typeface="ＭＳ Ｐゴシック" panose="020B0600070205080204" pitchFamily="34" charset="-128"/>
              </a:rPr>
              <a:t>Resumen de estudios que han evaluado cuantitativamente incrementos de riesgo de cáncer</a:t>
            </a:r>
            <a:endParaRPr lang="es-ES_tradnl" altLang="es-MX">
              <a:ea typeface="ＭＳ Ｐゴシック" panose="020B0600070205080204" pitchFamily="34" charset="-128"/>
            </a:endParaRPr>
          </a:p>
        </p:txBody>
      </p:sp>
      <p:graphicFrame>
        <p:nvGraphicFramePr>
          <p:cNvPr id="17410" name="Object 3">
            <a:extLst>
              <a:ext uri="{FF2B5EF4-FFF2-40B4-BE49-F238E27FC236}">
                <a16:creationId xmlns:a16="http://schemas.microsoft.com/office/drawing/2014/main" id="{7ACDCC2A-1CCD-F1B6-C193-F226E7AC5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825" y="2063750"/>
          <a:ext cx="10061575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Documento" r:id="rId3" imgW="34239200" imgH="11087100" progId="Word.Document.8">
                  <p:embed/>
                </p:oleObj>
              </mc:Choice>
              <mc:Fallback>
                <p:oleObj name="Documento" r:id="rId3" imgW="34239200" imgH="11087100" progId="Word.Document.8">
                  <p:embed/>
                  <p:pic>
                    <p:nvPicPr>
                      <p:cNvPr id="17410" name="Object 3">
                        <a:extLst>
                          <a:ext uri="{FF2B5EF4-FFF2-40B4-BE49-F238E27FC236}">
                            <a16:creationId xmlns:a16="http://schemas.microsoft.com/office/drawing/2014/main" id="{7ACDCC2A-1CCD-F1B6-C193-F226E7AC5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2063750"/>
                        <a:ext cx="10061575" cy="403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>
            <a:extLst>
              <a:ext uri="{FF2B5EF4-FFF2-40B4-BE49-F238E27FC236}">
                <a16:creationId xmlns:a16="http://schemas.microsoft.com/office/drawing/2014/main" id="{CC1845B8-0DA2-A475-54AF-ACBCABCEF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Es importante considerar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BBD54D-EDE0-E75E-F77E-864E3FAE6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MX" sz="4400" dirty="0"/>
              <a:t>Que el disparo de los efectos carcinogénicos en adultos ocurre desde la exposición </a:t>
            </a:r>
            <a:r>
              <a:rPr lang="es-MX" sz="4400" i="1" u="sng" dirty="0"/>
              <a:t>in utero</a:t>
            </a:r>
            <a:r>
              <a:rPr lang="es-MX" sz="4400" dirty="0"/>
              <a:t>, y en la infancia temprana. 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s-MX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29" descr="geomapa">
            <a:extLst>
              <a:ext uri="{FF2B5EF4-FFF2-40B4-BE49-F238E27FC236}">
                <a16:creationId xmlns:a16="http://schemas.microsoft.com/office/drawing/2014/main" id="{DD779FBC-B49D-F96A-75F7-6ED59A232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9601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77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>
            <a:extLst>
              <a:ext uri="{FF2B5EF4-FFF2-40B4-BE49-F238E27FC236}">
                <a16:creationId xmlns:a16="http://schemas.microsoft.com/office/drawing/2014/main" id="{2B430B18-CA08-FAAD-25D2-76DE9B6D7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Vigilancia Epidemiológica</a:t>
            </a:r>
          </a:p>
        </p:txBody>
      </p:sp>
      <p:sp>
        <p:nvSpPr>
          <p:cNvPr id="19458" name="Marcador de contenido 2">
            <a:extLst>
              <a:ext uri="{FF2B5EF4-FFF2-40B4-BE49-F238E27FC236}">
                <a16:creationId xmlns:a16="http://schemas.microsoft.com/office/drawing/2014/main" id="{8CE03D19-F918-B4C6-0DF8-182FB63CAB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341438"/>
            <a:ext cx="9220200" cy="4967287"/>
          </a:xfrm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Prevención Primaria</a:t>
            </a:r>
          </a:p>
          <a:p>
            <a:pPr lvl="1"/>
            <a:r>
              <a:rPr lang="es-MX" altLang="es-MX">
                <a:ea typeface="ＭＳ Ｐゴシック" panose="020B0600070205080204" pitchFamily="34" charset="-128"/>
              </a:rPr>
              <a:t>Evitar la exposición</a:t>
            </a:r>
          </a:p>
          <a:p>
            <a:r>
              <a:rPr lang="es-MX" altLang="es-MX">
                <a:ea typeface="ＭＳ Ｐゴシック" panose="020B0600070205080204" pitchFamily="34" charset="-128"/>
              </a:rPr>
              <a:t>Prevención Secundaria</a:t>
            </a:r>
          </a:p>
          <a:p>
            <a:pPr lvl="1"/>
            <a:r>
              <a:rPr lang="es-MX" altLang="es-MX">
                <a:ea typeface="ＭＳ Ｐゴシック" panose="020B0600070205080204" pitchFamily="34" charset="-128"/>
              </a:rPr>
              <a:t>Pesquisa de casos de arsenicismo</a:t>
            </a:r>
          </a:p>
          <a:p>
            <a:r>
              <a:rPr lang="es-MX" altLang="es-MX">
                <a:ea typeface="ＭＳ Ｐゴシック" panose="020B0600070205080204" pitchFamily="34" charset="-128"/>
              </a:rPr>
              <a:t>Prevención Terciaria</a:t>
            </a:r>
          </a:p>
          <a:p>
            <a:pPr lvl="1"/>
            <a:r>
              <a:rPr lang="es-MX" altLang="es-MX">
                <a:ea typeface="ＭＳ Ｐゴシック" panose="020B0600070205080204" pitchFamily="34" charset="-128"/>
              </a:rPr>
              <a:t>Detección temprana de Diabetes, alteraciones cardiovasculares, Cánceres internos y bronquiectasias asociados a Arsénico</a:t>
            </a:r>
          </a:p>
          <a:p>
            <a:endParaRPr lang="es-MX" altLang="es-MX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>
            <a:extLst>
              <a:ext uri="{FF2B5EF4-FFF2-40B4-BE49-F238E27FC236}">
                <a16:creationId xmlns:a16="http://schemas.microsoft.com/office/drawing/2014/main" id="{94F39A3F-B0D4-BC4F-9930-72EF8E5CC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9220200" cy="1458913"/>
          </a:xfrm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Evidencia eje en la guía de vigilancia epidemiológica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3FFB5F-0FED-21DE-569A-44A6DF1B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36838"/>
            <a:ext cx="9220200" cy="3535362"/>
          </a:xfrm>
        </p:spPr>
        <p:txBody>
          <a:bodyPr/>
          <a:lstStyle/>
          <a:p>
            <a:pPr>
              <a:defRPr/>
            </a:pPr>
            <a:r>
              <a:rPr lang="es-MX" dirty="0"/>
              <a:t>La evidencia eje en la toma de decisiones en la vigilancia epidemiológica en poblaciones expuestas al arsénico vía el agua de bebida es: 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es-MX" u="sng" dirty="0"/>
              <a:t>LA CONCENTRACIÓN DE ARSENICO EN LA PRIMERA ORINA DE LA MAÑANA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>
            <a:extLst>
              <a:ext uri="{FF2B5EF4-FFF2-40B4-BE49-F238E27FC236}">
                <a16:creationId xmlns:a16="http://schemas.microsoft.com/office/drawing/2014/main" id="{06A589DB-61AB-B852-17F1-2B51C3D56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6438" y="2870200"/>
            <a:ext cx="8874125" cy="1117600"/>
          </a:xfrm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Algoritmos de atención a la salud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4CE43F-6ED1-ECC9-5662-8516603DBC95}"/>
              </a:ext>
            </a:extLst>
          </p:cNvPr>
          <p:cNvSpPr txBox="1"/>
          <p:nvPr/>
        </p:nvSpPr>
        <p:spPr>
          <a:xfrm>
            <a:off x="946150" y="5557838"/>
            <a:ext cx="7686675" cy="111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1800" dirty="0"/>
              <a:t>MINISTERIO DE SALUD. Guía Clínica: Vigilancia Biológica de la Población Expuesta a Arsénico en la Comuna de Arica. Santiago: MINSAL, 2014 </a:t>
            </a:r>
          </a:p>
          <a:p>
            <a:pPr>
              <a:spcBef>
                <a:spcPct val="50000"/>
              </a:spcBef>
              <a:defRPr/>
            </a:pPr>
            <a:endParaRPr lang="es-MX" sz="20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">
            <a:extLst>
              <a:ext uri="{FF2B5EF4-FFF2-40B4-BE49-F238E27FC236}">
                <a16:creationId xmlns:a16="http://schemas.microsoft.com/office/drawing/2014/main" id="{3734C1C5-A128-551B-86F2-F52DEFD10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928688"/>
            <a:ext cx="648811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39DBE52-C70E-239C-4E3E-4C807D0A805D}"/>
              </a:ext>
            </a:extLst>
          </p:cNvPr>
          <p:cNvSpPr txBox="1"/>
          <p:nvPr/>
        </p:nvSpPr>
        <p:spPr>
          <a:xfrm>
            <a:off x="679450" y="692150"/>
            <a:ext cx="2751138" cy="149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025" dirty="0"/>
              <a:t>Atención poblador con arsénico inorgánico urinario &lt;35 μg/L </a:t>
            </a:r>
          </a:p>
          <a:p>
            <a:pPr>
              <a:spcBef>
                <a:spcPct val="50000"/>
              </a:spcBef>
              <a:defRPr/>
            </a:pPr>
            <a:endParaRPr lang="es-MX" sz="20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2">
            <a:extLst>
              <a:ext uri="{FF2B5EF4-FFF2-40B4-BE49-F238E27FC236}">
                <a16:creationId xmlns:a16="http://schemas.microsoft.com/office/drawing/2014/main" id="{419A84D2-EBAD-C8A5-F60B-4E020EA2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09625"/>
            <a:ext cx="62658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B03FDC-8B87-2A1A-964B-8BDF110DDE43}"/>
              </a:ext>
            </a:extLst>
          </p:cNvPr>
          <p:cNvSpPr txBox="1"/>
          <p:nvPr/>
        </p:nvSpPr>
        <p:spPr>
          <a:xfrm>
            <a:off x="606425" y="692150"/>
            <a:ext cx="2532063" cy="180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025" dirty="0"/>
              <a:t>Atención poblador con arsénico inorgánico urinario entre 35 -100 μg/L </a:t>
            </a:r>
          </a:p>
          <a:p>
            <a:pPr>
              <a:spcBef>
                <a:spcPct val="50000"/>
              </a:spcBef>
              <a:defRPr/>
            </a:pPr>
            <a:endParaRPr lang="es-MX" sz="20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>
            <a:extLst>
              <a:ext uri="{FF2B5EF4-FFF2-40B4-BE49-F238E27FC236}">
                <a16:creationId xmlns:a16="http://schemas.microsoft.com/office/drawing/2014/main" id="{903397BB-79D4-7616-1A18-B15332FB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809625"/>
            <a:ext cx="5976938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5A50CA-230A-4320-07C1-C1748E19D758}"/>
              </a:ext>
            </a:extLst>
          </p:cNvPr>
          <p:cNvSpPr txBox="1"/>
          <p:nvPr/>
        </p:nvSpPr>
        <p:spPr>
          <a:xfrm>
            <a:off x="534988" y="620713"/>
            <a:ext cx="2852737" cy="1027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025" dirty="0"/>
              <a:t>Atención poblador con arsénico inorgánico urinario entre &gt;100 μg/L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ítulo 1">
            <a:extLst>
              <a:ext uri="{FF2B5EF4-FFF2-40B4-BE49-F238E27FC236}">
                <a16:creationId xmlns:a16="http://schemas.microsoft.com/office/drawing/2014/main" id="{B6A40DDB-1250-4417-9698-76952D6D0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9220200" cy="1387475"/>
          </a:xfrm>
        </p:spPr>
        <p:txBody>
          <a:bodyPr/>
          <a:lstStyle/>
          <a:p>
            <a:r>
              <a:rPr lang="es-MX" altLang="es-MX">
                <a:ea typeface="ＭＳ Ｐゴシック" panose="020B0600070205080204" pitchFamily="34" charset="-128"/>
              </a:rPr>
              <a:t>Objetivos sobre el problema de hidroarsenicismo</a:t>
            </a:r>
          </a:p>
        </p:txBody>
      </p:sp>
      <p:sp>
        <p:nvSpPr>
          <p:cNvPr id="25602" name="Marcador de contenido 2">
            <a:extLst>
              <a:ext uri="{FF2B5EF4-FFF2-40B4-BE49-F238E27FC236}">
                <a16:creationId xmlns:a16="http://schemas.microsoft.com/office/drawing/2014/main" id="{41BE2BD1-467F-7B53-628C-0C01398EAA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60575"/>
            <a:ext cx="9220200" cy="4340225"/>
          </a:xfrm>
        </p:spPr>
        <p:txBody>
          <a:bodyPr/>
          <a:lstStyle/>
          <a:p>
            <a:r>
              <a:rPr lang="es-MX" altLang="es-MX" sz="2200">
                <a:ea typeface="ＭＳ Ｐゴシック" panose="020B0600070205080204" pitchFamily="34" charset="-128"/>
              </a:rPr>
              <a:t>Desarrollar y validar un programa de vigilancia epidemiológica de hidroarsenicismo para la Región Lagunera.</a:t>
            </a:r>
          </a:p>
          <a:p>
            <a:r>
              <a:rPr lang="es-MX" altLang="es-MX" sz="2200">
                <a:ea typeface="ＭＳ Ｐゴシック" panose="020B0600070205080204" pitchFamily="34" charset="-128"/>
              </a:rPr>
              <a:t>Capacitar a los trabajadores de la salud de atención primaria para el diagnóstico de arsenicismo</a:t>
            </a:r>
          </a:p>
          <a:p>
            <a:r>
              <a:rPr lang="es-MX" altLang="es-MX" sz="2200">
                <a:ea typeface="ＭＳ Ｐゴシック" panose="020B0600070205080204" pitchFamily="34" charset="-128"/>
              </a:rPr>
              <a:t>Generar información de las consecuencias y complicaciones en el estado de salud ocasionados por la exposición a arsénico en la RL.</a:t>
            </a:r>
          </a:p>
          <a:p>
            <a:r>
              <a:rPr lang="es-MX" altLang="es-MX" sz="2200">
                <a:ea typeface="ＭＳ Ｐゴシック" panose="020B0600070205080204" pitchFamily="34" charset="-128"/>
              </a:rPr>
              <a:t>Evaluar las contribuciones de otros factores contribuyentes como son los sociales, nutricionales y educativos en el desarrollo del HACER.</a:t>
            </a:r>
          </a:p>
          <a:p>
            <a:r>
              <a:rPr lang="es-MX" altLang="es-MX" sz="2200">
                <a:ea typeface="ＭＳ Ｐゴシック" panose="020B0600070205080204" pitchFamily="34" charset="-128"/>
              </a:rPr>
              <a:t>La información obtenida contribuirá a desarrollar políticas públicas de salud basadas en </a:t>
            </a:r>
            <a:r>
              <a:rPr lang="es-MX" altLang="es-MX" sz="2400">
                <a:ea typeface="ＭＳ Ｐゴシック" panose="020B0600070205080204" pitchFamily="34" charset="-128"/>
              </a:rPr>
              <a:t>evidencias.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>
            <a:extLst>
              <a:ext uri="{FF2B5EF4-FFF2-40B4-BE49-F238E27FC236}">
                <a16:creationId xmlns:a16="http://schemas.microsoft.com/office/drawing/2014/main" id="{3CFD1456-E43D-B92A-8B48-671322B0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0287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8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omeandpenoles">
            <a:extLst>
              <a:ext uri="{FF2B5EF4-FFF2-40B4-BE49-F238E27FC236}">
                <a16:creationId xmlns:a16="http://schemas.microsoft.com/office/drawing/2014/main" id="{078F90D3-C1C6-E13B-0248-5C241D77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84582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6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E1C821B-D46D-BA59-D37E-9E39AA69FE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ES">
                <a:ea typeface="ＭＳ Ｐゴシック" panose="020B0600070205080204" pitchFamily="34" charset="-128"/>
              </a:rPr>
              <a:t>Plomo en suelo (</a:t>
            </a:r>
            <a:r>
              <a:rPr lang="en-US" altLang="es-ES">
                <a:ea typeface="ＭＳ Ｐゴシック" panose="020B0600070205080204" pitchFamily="34" charset="-128"/>
                <a:sym typeface="Symbol" pitchFamily="2" charset="2"/>
              </a:rPr>
              <a:t></a:t>
            </a:r>
            <a:r>
              <a:rPr lang="en-US" altLang="es-ES">
                <a:ea typeface="ＭＳ Ｐゴシック" panose="020B0600070205080204" pitchFamily="34" charset="-128"/>
              </a:rPr>
              <a:t>g/g)</a:t>
            </a:r>
          </a:p>
        </p:txBody>
      </p:sp>
      <p:graphicFrame>
        <p:nvGraphicFramePr>
          <p:cNvPr id="26626" name="Object 5">
            <a:extLst>
              <a:ext uri="{FF2B5EF4-FFF2-40B4-BE49-F238E27FC236}">
                <a16:creationId xmlns:a16="http://schemas.microsoft.com/office/drawing/2014/main" id="{9F73A079-86A5-E080-9718-D8C334044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177925"/>
          <a:ext cx="9220200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Hoja de cálculo" r:id="rId3" imgW="8661400" imgH="5918200" progId="Excel.Sheet.8">
                  <p:embed/>
                </p:oleObj>
              </mc:Choice>
              <mc:Fallback>
                <p:oleObj name="Hoja de cálculo" r:id="rId3" imgW="8661400" imgH="5918200" progId="Excel.Sheet.8">
                  <p:embed/>
                  <p:pic>
                    <p:nvPicPr>
                      <p:cNvPr id="26626" name="Object 5">
                        <a:extLst>
                          <a:ext uri="{FF2B5EF4-FFF2-40B4-BE49-F238E27FC236}">
                            <a16:creationId xmlns:a16="http://schemas.microsoft.com/office/drawing/2014/main" id="{9F73A079-86A5-E080-9718-D8C334044E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77925"/>
                        <a:ext cx="9220200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6">
            <a:extLst>
              <a:ext uri="{FF2B5EF4-FFF2-40B4-BE49-F238E27FC236}">
                <a16:creationId xmlns:a16="http://schemas.microsoft.com/office/drawing/2014/main" id="{A71DA4B4-83B5-D711-E779-FC578A220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2782888"/>
            <a:ext cx="1438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2400"/>
              <a:t>EPA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2400"/>
              <a:t>400 PPM</a:t>
            </a:r>
          </a:p>
        </p:txBody>
      </p:sp>
    </p:spTree>
    <p:extLst>
      <p:ext uri="{BB962C8B-B14F-4D97-AF65-F5344CB8AC3E}">
        <p14:creationId xmlns:p14="http://schemas.microsoft.com/office/powerpoint/2010/main" val="300833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4DC50A35-3F2C-CBB8-92F3-0C88F9781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MX">
                <a:ea typeface="ＭＳ Ｐゴシック" panose="020B0600070205080204" pitchFamily="34" charset="-128"/>
              </a:rPr>
              <a:t>Niveles de Arsénico en Suelo (</a:t>
            </a:r>
            <a:r>
              <a:rPr lang="en-US" altLang="es-MX">
                <a:ea typeface="ＭＳ Ｐゴシック" panose="020B0600070205080204" pitchFamily="34" charset="-128"/>
                <a:sym typeface="Symbol" pitchFamily="2" charset="2"/>
              </a:rPr>
              <a:t></a:t>
            </a:r>
            <a:r>
              <a:rPr lang="en-US" altLang="es-MX">
                <a:ea typeface="ＭＳ Ｐゴシック" panose="020B0600070205080204" pitchFamily="34" charset="-128"/>
              </a:rPr>
              <a:t>g/g)</a:t>
            </a:r>
          </a:p>
        </p:txBody>
      </p:sp>
      <p:graphicFrame>
        <p:nvGraphicFramePr>
          <p:cNvPr id="27650" name="Object 3">
            <a:extLst>
              <a:ext uri="{FF2B5EF4-FFF2-40B4-BE49-F238E27FC236}">
                <a16:creationId xmlns:a16="http://schemas.microsoft.com/office/drawing/2014/main" id="{70314BE1-08BC-8250-709D-728FF4E2A2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524000"/>
          <a:ext cx="9220200" cy="523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Hoja de cálculo" r:id="rId3" imgW="9550400" imgH="7277100" progId="Excel.Sheet.8">
                  <p:embed/>
                </p:oleObj>
              </mc:Choice>
              <mc:Fallback>
                <p:oleObj name="Hoja de cálculo" r:id="rId3" imgW="9550400" imgH="7277100" progId="Excel.Sheet.8">
                  <p:embed/>
                  <p:pic>
                    <p:nvPicPr>
                      <p:cNvPr id="27650" name="Object 3">
                        <a:extLst>
                          <a:ext uri="{FF2B5EF4-FFF2-40B4-BE49-F238E27FC236}">
                            <a16:creationId xmlns:a16="http://schemas.microsoft.com/office/drawing/2014/main" id="{70314BE1-08BC-8250-709D-728FF4E2A2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0"/>
                        <a:ext cx="9220200" cy="523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4">
            <a:extLst>
              <a:ext uri="{FF2B5EF4-FFF2-40B4-BE49-F238E27FC236}">
                <a16:creationId xmlns:a16="http://schemas.microsoft.com/office/drawing/2014/main" id="{EBF188CE-D65F-512F-E5DB-ADC28860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429000"/>
            <a:ext cx="1268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/>
              <a:t>EPA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/>
              <a:t>65 PPM</a:t>
            </a:r>
          </a:p>
        </p:txBody>
      </p:sp>
    </p:spTree>
    <p:extLst>
      <p:ext uri="{BB962C8B-B14F-4D97-AF65-F5344CB8AC3E}">
        <p14:creationId xmlns:p14="http://schemas.microsoft.com/office/powerpoint/2010/main" val="319046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37F8D830-D392-8AC7-614C-DDFD1FA94C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MX">
                <a:ea typeface="ＭＳ Ｐゴシック" panose="020B0600070205080204" pitchFamily="34" charset="-128"/>
              </a:rPr>
              <a:t>Soil Cadmium Levels (</a:t>
            </a:r>
            <a:r>
              <a:rPr lang="en-US" altLang="es-MX">
                <a:ea typeface="ＭＳ Ｐゴシック" panose="020B0600070205080204" pitchFamily="34" charset="-128"/>
                <a:sym typeface="Symbol" pitchFamily="2" charset="2"/>
              </a:rPr>
              <a:t></a:t>
            </a:r>
            <a:r>
              <a:rPr lang="en-US" altLang="es-MX">
                <a:ea typeface="ＭＳ Ｐゴシック" panose="020B0600070205080204" pitchFamily="34" charset="-128"/>
              </a:rPr>
              <a:t>g/g)</a:t>
            </a:r>
          </a:p>
        </p:txBody>
      </p:sp>
      <p:graphicFrame>
        <p:nvGraphicFramePr>
          <p:cNvPr id="28674" name="Object 3">
            <a:extLst>
              <a:ext uri="{FF2B5EF4-FFF2-40B4-BE49-F238E27FC236}">
                <a16:creationId xmlns:a16="http://schemas.microsoft.com/office/drawing/2014/main" id="{531D5D3E-C0A0-B2E7-4849-F30D33FCBC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392238"/>
          <a:ext cx="8610600" cy="54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Hoja de cálculo" r:id="rId3" imgW="9537700" imgH="7277100" progId="Excel.Sheet.8">
                  <p:embed/>
                </p:oleObj>
              </mc:Choice>
              <mc:Fallback>
                <p:oleObj name="Hoja de cálculo" r:id="rId3" imgW="9537700" imgH="7277100" progId="Excel.Sheet.8">
                  <p:embed/>
                  <p:pic>
                    <p:nvPicPr>
                      <p:cNvPr id="28674" name="Object 3">
                        <a:extLst>
                          <a:ext uri="{FF2B5EF4-FFF2-40B4-BE49-F238E27FC236}">
                            <a16:creationId xmlns:a16="http://schemas.microsoft.com/office/drawing/2014/main" id="{531D5D3E-C0A0-B2E7-4849-F30D33FCBC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92238"/>
                        <a:ext cx="8610600" cy="546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4">
            <a:extLst>
              <a:ext uri="{FF2B5EF4-FFF2-40B4-BE49-F238E27FC236}">
                <a16:creationId xmlns:a16="http://schemas.microsoft.com/office/drawing/2014/main" id="{E8625D93-5413-10A4-63CA-BF0B69F20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200400"/>
            <a:ext cx="120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/>
              <a:t>EPA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/>
              <a:t>20 ppm</a:t>
            </a:r>
          </a:p>
        </p:txBody>
      </p:sp>
    </p:spTree>
    <p:extLst>
      <p:ext uri="{BB962C8B-B14F-4D97-AF65-F5344CB8AC3E}">
        <p14:creationId xmlns:p14="http://schemas.microsoft.com/office/powerpoint/2010/main" val="320753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3FB93158-D431-FA53-CB19-A4E4ECFF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6100"/>
            <a:ext cx="88392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328967"/>
      </p:ext>
    </p:extLst>
  </p:cSld>
  <p:clrMapOvr>
    <a:masterClrMapping/>
  </p:clrMapOvr>
</p:sld>
</file>

<file path=ppt/theme/theme1.xml><?xml version="1.0" encoding="utf-8"?>
<a:theme xmlns:a="http://schemas.openxmlformats.org/drawingml/2006/main" name="blueboxs.ppt - Blue Boxes">
  <a:themeElements>
    <a:clrScheme name="">
      <a:dk1>
        <a:srgbClr val="000000"/>
      </a:dk1>
      <a:lt1>
        <a:srgbClr val="FFFFFF"/>
      </a:lt1>
      <a:dk2>
        <a:srgbClr val="00279F"/>
      </a:dk2>
      <a:lt2>
        <a:srgbClr val="FAFD00"/>
      </a:lt2>
      <a:accent1>
        <a:srgbClr val="FF8203"/>
      </a:accent1>
      <a:accent2>
        <a:srgbClr val="E84400"/>
      </a:accent2>
      <a:accent3>
        <a:srgbClr val="AAACCD"/>
      </a:accent3>
      <a:accent4>
        <a:srgbClr val="DADADA"/>
      </a:accent4>
      <a:accent5>
        <a:srgbClr val="FFC1AA"/>
      </a:accent5>
      <a:accent6>
        <a:srgbClr val="D23D00"/>
      </a:accent6>
      <a:hlink>
        <a:srgbClr val="00DFCA"/>
      </a:hlink>
      <a:folHlink>
        <a:srgbClr val="618FFD"/>
      </a:folHlink>
    </a:clrScheme>
    <a:fontScheme name="blueboxs.ppt - Blue Box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boxs.ppt - Blue Box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- Blue Box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boxs.ppt - Blue Box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- Blue Box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- Blue Box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- Blue Box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.ppt - Blue Box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PowerUserPro 1250-Q:Applications #2:PowerPt Folder:Templates:On Screen &amp; 35mm Slides:blueboxs.ppt - Blue Boxes</Template>
  <TotalTime>2869</TotalTime>
  <Pages>25</Pages>
  <Words>642</Words>
  <Application>Microsoft Office PowerPoint</Application>
  <PresentationFormat>Diapositivas de 35 mm</PresentationFormat>
  <Paragraphs>72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blueboxs.ppt - Blue Boxes</vt:lpstr>
      <vt:lpstr>Región Lagunera. Region de Emergencia Sanitaria y Amabiental</vt:lpstr>
      <vt:lpstr>Exposición a metales, 120 años de exposición a plomo en Torreón</vt:lpstr>
      <vt:lpstr>Presentación de PowerPoint</vt:lpstr>
      <vt:lpstr>Presentación de PowerPoint</vt:lpstr>
      <vt:lpstr>Presentación de PowerPoint</vt:lpstr>
      <vt:lpstr>Plomo en suelo (g/g)</vt:lpstr>
      <vt:lpstr>Niveles de Arsénico en Suelo (g/g)</vt:lpstr>
      <vt:lpstr>Soil Cadmium Levels (g/g)</vt:lpstr>
      <vt:lpstr>Presentación de PowerPoint</vt:lpstr>
      <vt:lpstr>Presentación de PowerPoint</vt:lpstr>
      <vt:lpstr>Exposición a multiples metales en Torreón por residuos industriales</vt:lpstr>
      <vt:lpstr>Presentación de PowerPoint</vt:lpstr>
      <vt:lpstr>Propuesta</vt:lpstr>
      <vt:lpstr>Impacto del abatimiento de los mantos acuíferos en la salud pública de la Región Lagunera. Perspectiva epidemiológica</vt:lpstr>
      <vt:lpstr>Concentraciones de Arsénico en orina en niños de Torreon, Coah.</vt:lpstr>
      <vt:lpstr>Presentación de PowerPoint</vt:lpstr>
      <vt:lpstr>ESCENARIO RURAL</vt:lpstr>
      <vt:lpstr>Presentación de PowerPoint</vt:lpstr>
      <vt:lpstr>Lesiones clínicas precancerosas por exposición crónica a arsénico a través del agua de bebida (Arsenicismo)</vt:lpstr>
      <vt:lpstr>Lesiones: Hipocromía cutánea</vt:lpstr>
      <vt:lpstr>Lesiones: Hiperqueratosis palmar</vt:lpstr>
      <vt:lpstr>Lesiones: Hiperqueratosis plantar</vt:lpstr>
      <vt:lpstr>Lesiones: Hiperqueratosis en tronco</vt:lpstr>
      <vt:lpstr>Lesiones: Enfermedad de Bowen</vt:lpstr>
      <vt:lpstr>Lesiones ulcerativas</vt:lpstr>
      <vt:lpstr>Lesiones ulcerativas</vt:lpstr>
      <vt:lpstr>Lesiones ulcerativas</vt:lpstr>
      <vt:lpstr>Resumen de estudios que han evaluado cuantitativamente incrementos de riesgo de cáncer</vt:lpstr>
      <vt:lpstr>Es importante considerar</vt:lpstr>
      <vt:lpstr>Vigilancia Epidemiológica</vt:lpstr>
      <vt:lpstr>Evidencia eje en la guía de vigilancia epidemiológica</vt:lpstr>
      <vt:lpstr>Algoritmos de atención a la salud</vt:lpstr>
      <vt:lpstr>Presentación de PowerPoint</vt:lpstr>
      <vt:lpstr>Presentación de PowerPoint</vt:lpstr>
      <vt:lpstr>Presentación de PowerPoint</vt:lpstr>
      <vt:lpstr>Objetivos sobre el problema de hidroarsenicismo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Lead-Based Paint Risk Assessment</dc:title>
  <dc:creator>Jack Caravanos</dc:creator>
  <cp:lastModifiedBy>Julio César Escorza Isguerra</cp:lastModifiedBy>
  <cp:revision>223</cp:revision>
  <cp:lastPrinted>2001-11-16T01:37:08Z</cp:lastPrinted>
  <dcterms:created xsi:type="dcterms:W3CDTF">1997-10-10T19:04:40Z</dcterms:created>
  <dcterms:modified xsi:type="dcterms:W3CDTF">2022-11-09T00:21:42Z</dcterms:modified>
</cp:coreProperties>
</file>